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8" r:id="rId4"/>
    <p:sldId id="259" r:id="rId5"/>
    <p:sldId id="271" r:id="rId6"/>
    <p:sldId id="274" r:id="rId7"/>
    <p:sldId id="267" r:id="rId8"/>
    <p:sldId id="273" r:id="rId9"/>
    <p:sldId id="275" r:id="rId10"/>
    <p:sldId id="272" r:id="rId11"/>
    <p:sldId id="277" r:id="rId12"/>
    <p:sldId id="264" r:id="rId13"/>
    <p:sldId id="266" r:id="rId14"/>
    <p:sldId id="269"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E01CE-E9B1-4416-8D76-4FF4FD41F575}" type="datetimeFigureOut">
              <a:rPr lang="en-US" smtClean="0"/>
              <a:pPr/>
              <a:t>7/11/2010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E7882-8B67-45F3-914D-AA64BAF977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195CB7-68C3-4A74-B391-6FEB04673249}" type="datetime1">
              <a:rPr lang="en-US" smtClean="0"/>
              <a:pPr/>
              <a:t>7/11/2010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A435A9-7693-41B4-AE60-681513F95C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DE5702-125B-4AEA-A83A-46303EDD8544}" type="datetime1">
              <a:rPr lang="en-US" smtClean="0"/>
              <a:pPr/>
              <a:t>7/11/2010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4B0A92-56D3-4A4B-AD33-067A1005F9E9}" type="datetime1">
              <a:rPr lang="en-US" smtClean="0"/>
              <a:pPr/>
              <a:t>7/11/2010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A33006-2BDF-405B-8A04-AAF36169C55A}" type="datetime1">
              <a:rPr lang="en-US" smtClean="0"/>
              <a:pPr/>
              <a:t>7/11/2010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74A414-2B3E-4D40-8AAD-EAC882CE747E}" type="datetime1">
              <a:rPr lang="en-US" smtClean="0"/>
              <a:pPr/>
              <a:t>7/11/2010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435A9-7693-41B4-AE60-681513F95C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448526-6BAA-4037-9C37-BEAE6261F838}" type="datetime1">
              <a:rPr lang="en-US" smtClean="0"/>
              <a:pPr/>
              <a:t>7/11/2010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8C99F4-FC61-4E77-BC73-6903F379913E}" type="datetime1">
              <a:rPr lang="en-US" smtClean="0"/>
              <a:pPr/>
              <a:t>7/11/2010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57B3EE-68E4-434A-BC9E-BAD8E6829489}" type="datetime1">
              <a:rPr lang="en-US" smtClean="0"/>
              <a:pPr/>
              <a:t>7/11/2010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03AF6-B998-48F4-B7C7-0757AA2A9EEB}" type="datetime1">
              <a:rPr lang="en-US" smtClean="0"/>
              <a:pPr/>
              <a:t>7/11/2010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A1F8D6-40A0-45D2-8A46-E8676879A084}" type="datetime1">
              <a:rPr lang="en-US" smtClean="0"/>
              <a:pPr/>
              <a:t>7/11/2010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435A9-7693-41B4-AE60-681513F95C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6CA4A8-8367-4AA9-A630-FF4C9BC83736}" type="datetime1">
              <a:rPr lang="en-US" smtClean="0"/>
              <a:pPr/>
              <a:t>7/11/2010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A435A9-7693-41B4-AE60-681513F95CD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52189F-158D-4C0E-9155-535C94CB958C}" type="datetime1">
              <a:rPr lang="en-US" smtClean="0"/>
              <a:pPr/>
              <a:t>7/11/2010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A435A9-7693-41B4-AE60-681513F95CD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1"/>
            <a:ext cx="8839200" cy="1600199"/>
          </a:xfrm>
        </p:spPr>
        <p:txBody>
          <a:bodyPr>
            <a:normAutofit fontScale="90000"/>
          </a:bodyPr>
          <a:lstStyle/>
          <a:p>
            <a:pPr algn="ctr"/>
            <a:r>
              <a:rPr lang="en-US" dirty="0" smtClean="0"/>
              <a:t/>
            </a:r>
            <a:br>
              <a:rPr lang="en-US" dirty="0" smtClean="0"/>
            </a:br>
            <a:r>
              <a:rPr lang="en-US" dirty="0"/>
              <a:t/>
            </a:r>
            <a:br>
              <a:rPr lang="en-US" dirty="0"/>
            </a:br>
            <a:r>
              <a:rPr lang="en-US" sz="3100" b="1" dirty="0" smtClean="0">
                <a:solidFill>
                  <a:schemeClr val="tx2">
                    <a:lumMod val="75000"/>
                  </a:schemeClr>
                </a:solidFill>
              </a:rPr>
              <a:t>Technical and Planning Workshop on Joint </a:t>
            </a:r>
            <a:br>
              <a:rPr lang="en-US" sz="3100" b="1" dirty="0" smtClean="0">
                <a:solidFill>
                  <a:schemeClr val="tx2">
                    <a:lumMod val="75000"/>
                  </a:schemeClr>
                </a:solidFill>
              </a:rPr>
            </a:br>
            <a:r>
              <a:rPr lang="en-US" sz="3100" b="1" dirty="0" smtClean="0">
                <a:solidFill>
                  <a:schemeClr val="tx2">
                    <a:lumMod val="75000"/>
                  </a:schemeClr>
                </a:solidFill>
              </a:rPr>
              <a:t>Cross Border Coordinated Response to an Outbreak of </a:t>
            </a:r>
            <a:r>
              <a:rPr lang="en-US" sz="3100" b="1" dirty="0" err="1" smtClean="0">
                <a:solidFill>
                  <a:schemeClr val="tx2">
                    <a:lumMod val="75000"/>
                  </a:schemeClr>
                </a:solidFill>
              </a:rPr>
              <a:t>Zoonotic</a:t>
            </a:r>
            <a:r>
              <a:rPr lang="en-US" sz="3100" b="1" dirty="0" smtClean="0">
                <a:solidFill>
                  <a:schemeClr val="tx2">
                    <a:lumMod val="75000"/>
                  </a:schemeClr>
                </a:solidFill>
              </a:rPr>
              <a:t> Disease</a:t>
            </a:r>
            <a:endParaRPr lang="en-US" sz="3100" b="1" dirty="0">
              <a:solidFill>
                <a:schemeClr val="tx2">
                  <a:lumMod val="75000"/>
                </a:schemeClr>
              </a:solidFill>
            </a:endParaRPr>
          </a:p>
        </p:txBody>
      </p:sp>
      <p:sp>
        <p:nvSpPr>
          <p:cNvPr id="3" name="Subtitle 2"/>
          <p:cNvSpPr>
            <a:spLocks noGrp="1"/>
          </p:cNvSpPr>
          <p:nvPr>
            <p:ph type="subTitle" idx="1"/>
          </p:nvPr>
        </p:nvSpPr>
        <p:spPr>
          <a:xfrm>
            <a:off x="1295400" y="2895600"/>
            <a:ext cx="6248400" cy="685800"/>
          </a:xfrm>
        </p:spPr>
        <p:txBody>
          <a:bodyPr>
            <a:normAutofit/>
          </a:bodyPr>
          <a:lstStyle/>
          <a:p>
            <a:pPr algn="ctr"/>
            <a:r>
              <a:rPr lang="en-US" sz="2000" dirty="0" smtClean="0"/>
              <a:t>June 29- July 2, </a:t>
            </a:r>
            <a:r>
              <a:rPr lang="en-US" sz="2000" dirty="0" err="1" smtClean="0"/>
              <a:t>Phuket</a:t>
            </a:r>
            <a:r>
              <a:rPr lang="en-US" sz="2000" dirty="0" smtClean="0"/>
              <a:t> , Thailand </a:t>
            </a:r>
            <a:endParaRPr lang="en-US" sz="2000" dirty="0"/>
          </a:p>
        </p:txBody>
      </p:sp>
      <p:sp>
        <p:nvSpPr>
          <p:cNvPr id="4" name="Subtitle 2"/>
          <p:cNvSpPr txBox="1">
            <a:spLocks/>
          </p:cNvSpPr>
          <p:nvPr/>
        </p:nvSpPr>
        <p:spPr>
          <a:xfrm>
            <a:off x="1066800" y="457200"/>
            <a:ext cx="6705600" cy="1066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rgbClr val="FFFF00"/>
                </a:solidFill>
                <a:effectLst/>
                <a:uLnTx/>
                <a:uFillTx/>
                <a:latin typeface="+mn-lt"/>
                <a:ea typeface="+mn-ea"/>
                <a:cs typeface="+mn-cs"/>
              </a:rPr>
              <a:t>Communication </a:t>
            </a:r>
          </a:p>
        </p:txBody>
      </p:sp>
      <p:pic>
        <p:nvPicPr>
          <p:cNvPr id="1026" name="Picture 2"/>
          <p:cNvPicPr>
            <a:picLocks noChangeAspect="1" noChangeArrowheads="1"/>
          </p:cNvPicPr>
          <p:nvPr/>
        </p:nvPicPr>
        <p:blipFill>
          <a:blip r:embed="rId2"/>
          <a:srcRect/>
          <a:stretch>
            <a:fillRect/>
          </a:stretch>
        </p:blipFill>
        <p:spPr bwMode="auto">
          <a:xfrm>
            <a:off x="1" y="3581400"/>
            <a:ext cx="9144000" cy="3276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25A435A9-7693-41B4-AE60-681513F95CD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dirty="0" smtClean="0"/>
              <a:t>Making do-able recommendations</a:t>
            </a:r>
            <a:endParaRPr lang="en-US" dirty="0"/>
          </a:p>
        </p:txBody>
      </p:sp>
      <p:sp>
        <p:nvSpPr>
          <p:cNvPr id="3" name="Content Placeholder 2"/>
          <p:cNvSpPr>
            <a:spLocks noGrp="1"/>
          </p:cNvSpPr>
          <p:nvPr>
            <p:ph idx="1"/>
          </p:nvPr>
        </p:nvSpPr>
        <p:spPr>
          <a:xfrm>
            <a:off x="457200" y="1600200"/>
            <a:ext cx="4419600" cy="1905000"/>
          </a:xfrm>
        </p:spPr>
        <p:txBody>
          <a:bodyPr>
            <a:normAutofit fontScale="77500" lnSpcReduction="20000"/>
          </a:bodyPr>
          <a:lstStyle/>
          <a:p>
            <a:pPr>
              <a:spcBef>
                <a:spcPts val="0"/>
              </a:spcBef>
              <a:buNone/>
            </a:pPr>
            <a:r>
              <a:rPr lang="en-US" dirty="0" smtClean="0"/>
              <a:t>Using the criteria sheet, participants  reviewed  recommendations if do-able.  Having the skills to analyze evidence  from the investigation , it will be easier to communicate those to target groups. </a:t>
            </a:r>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10</a:t>
            </a:fld>
            <a:endParaRPr lang="en-US"/>
          </a:p>
        </p:txBody>
      </p:sp>
      <p:pic>
        <p:nvPicPr>
          <p:cNvPr id="5" name="Picture 4" descr="C:\Documents and Settings\User\Desktop\DSC00290.JPG"/>
          <p:cNvPicPr/>
          <p:nvPr/>
        </p:nvPicPr>
        <p:blipFill>
          <a:blip r:embed="rId2"/>
          <a:srcRect/>
          <a:stretch>
            <a:fillRect/>
          </a:stretch>
        </p:blipFill>
        <p:spPr bwMode="auto">
          <a:xfrm>
            <a:off x="5257800" y="2514600"/>
            <a:ext cx="3200400" cy="3962400"/>
          </a:xfrm>
          <a:prstGeom prst="rect">
            <a:avLst/>
          </a:prstGeom>
          <a:noFill/>
          <a:ln w="9525">
            <a:noFill/>
            <a:miter lim="800000"/>
            <a:headEnd/>
            <a:tailEnd/>
          </a:ln>
        </p:spPr>
      </p:pic>
      <p:pic>
        <p:nvPicPr>
          <p:cNvPr id="6" name="Picture 5" descr="C:\Documents and Settings\User\Desktop\DSC00291.JPG"/>
          <p:cNvPicPr/>
          <p:nvPr/>
        </p:nvPicPr>
        <p:blipFill>
          <a:blip r:embed="rId3"/>
          <a:srcRect/>
          <a:stretch>
            <a:fillRect/>
          </a:stretch>
        </p:blipFill>
        <p:spPr bwMode="auto">
          <a:xfrm>
            <a:off x="762000" y="3505200"/>
            <a:ext cx="4267200" cy="3038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Drafting  “Talking Points”</a:t>
            </a:r>
            <a:endParaRPr lang="en-US" dirty="0"/>
          </a:p>
        </p:txBody>
      </p:sp>
      <p:sp>
        <p:nvSpPr>
          <p:cNvPr id="3" name="Content Placeholder 2"/>
          <p:cNvSpPr>
            <a:spLocks noGrp="1"/>
          </p:cNvSpPr>
          <p:nvPr>
            <p:ph idx="1"/>
          </p:nvPr>
        </p:nvSpPr>
        <p:spPr>
          <a:xfrm>
            <a:off x="4495800" y="4648200"/>
            <a:ext cx="4648200" cy="1676400"/>
          </a:xfrm>
        </p:spPr>
        <p:txBody>
          <a:bodyPr>
            <a:normAutofit fontScale="85000" lnSpcReduction="10000"/>
          </a:bodyPr>
          <a:lstStyle/>
          <a:p>
            <a:pPr>
              <a:buNone/>
            </a:pPr>
            <a:r>
              <a:rPr lang="en-US" dirty="0" smtClean="0"/>
              <a:t>“Talking points  are messages  you deliver to address people’s concerns, clarify mis-information and motivate them to take actions during outbreak. ”</a:t>
            </a:r>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11</a:t>
            </a:fld>
            <a:endParaRPr lang="en-US"/>
          </a:p>
        </p:txBody>
      </p:sp>
      <p:pic>
        <p:nvPicPr>
          <p:cNvPr id="5" name="Picture 4" descr="C:\Documents and Settings\User\Desktop\DSC02407.JPG"/>
          <p:cNvPicPr/>
          <p:nvPr/>
        </p:nvPicPr>
        <p:blipFill>
          <a:blip r:embed="rId2"/>
          <a:srcRect/>
          <a:stretch>
            <a:fillRect/>
          </a:stretch>
        </p:blipFill>
        <p:spPr bwMode="auto">
          <a:xfrm>
            <a:off x="762000" y="1524000"/>
            <a:ext cx="3657600" cy="2362200"/>
          </a:xfrm>
          <a:prstGeom prst="rect">
            <a:avLst/>
          </a:prstGeom>
          <a:noFill/>
          <a:ln w="9525">
            <a:noFill/>
            <a:miter lim="800000"/>
            <a:headEnd/>
            <a:tailEnd/>
          </a:ln>
        </p:spPr>
      </p:pic>
      <p:pic>
        <p:nvPicPr>
          <p:cNvPr id="6" name="Picture 5" descr="C:\Documents and Settings\User\Desktop\DSC02411.JPG"/>
          <p:cNvPicPr/>
          <p:nvPr/>
        </p:nvPicPr>
        <p:blipFill>
          <a:blip r:embed="rId3"/>
          <a:srcRect/>
          <a:stretch>
            <a:fillRect/>
          </a:stretch>
        </p:blipFill>
        <p:spPr bwMode="auto">
          <a:xfrm>
            <a:off x="4800600" y="1524000"/>
            <a:ext cx="4048125" cy="2971800"/>
          </a:xfrm>
          <a:prstGeom prst="rect">
            <a:avLst/>
          </a:prstGeom>
          <a:noFill/>
          <a:ln w="9525">
            <a:noFill/>
            <a:miter lim="800000"/>
            <a:headEnd/>
            <a:tailEnd/>
          </a:ln>
        </p:spPr>
      </p:pic>
      <p:pic>
        <p:nvPicPr>
          <p:cNvPr id="7" name="Picture 6" descr="C:\Documents and Settings\User\Desktop\DSC00260.JPG"/>
          <p:cNvPicPr/>
          <p:nvPr/>
        </p:nvPicPr>
        <p:blipFill>
          <a:blip r:embed="rId4"/>
          <a:srcRect/>
          <a:stretch>
            <a:fillRect/>
          </a:stretch>
        </p:blipFill>
        <p:spPr bwMode="auto">
          <a:xfrm>
            <a:off x="762000" y="4038600"/>
            <a:ext cx="3609975" cy="2667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389888"/>
          </a:xfrm>
        </p:spPr>
        <p:txBody>
          <a:bodyPr>
            <a:normAutofit/>
          </a:bodyPr>
          <a:lstStyle/>
          <a:p>
            <a:r>
              <a:rPr lang="en-US" dirty="0" smtClean="0"/>
              <a:t>Energizer</a:t>
            </a:r>
            <a:endParaRPr lang="en-US" dirty="0"/>
          </a:p>
        </p:txBody>
      </p:sp>
      <p:sp>
        <p:nvSpPr>
          <p:cNvPr id="6" name="Slide Number Placeholder 5"/>
          <p:cNvSpPr>
            <a:spLocks noGrp="1"/>
          </p:cNvSpPr>
          <p:nvPr>
            <p:ph type="sldNum" sz="quarter" idx="12"/>
          </p:nvPr>
        </p:nvSpPr>
        <p:spPr/>
        <p:txBody>
          <a:bodyPr/>
          <a:lstStyle/>
          <a:p>
            <a:fld id="{25A435A9-7693-41B4-AE60-681513F95CD2}" type="slidenum">
              <a:rPr lang="en-US" smtClean="0"/>
              <a:pPr/>
              <a:t>12</a:t>
            </a:fld>
            <a:endParaRPr lang="en-US"/>
          </a:p>
        </p:txBody>
      </p:sp>
      <p:pic>
        <p:nvPicPr>
          <p:cNvPr id="8" name="Picture 7" descr="C:\Documents and Settings\User\Desktop\DSC02365.JPG"/>
          <p:cNvPicPr/>
          <p:nvPr/>
        </p:nvPicPr>
        <p:blipFill>
          <a:blip r:embed="rId2"/>
          <a:srcRect/>
          <a:stretch>
            <a:fillRect/>
          </a:stretch>
        </p:blipFill>
        <p:spPr bwMode="auto">
          <a:xfrm>
            <a:off x="4572000" y="2057400"/>
            <a:ext cx="4267200" cy="3352800"/>
          </a:xfrm>
          <a:prstGeom prst="rect">
            <a:avLst/>
          </a:prstGeom>
          <a:noFill/>
          <a:ln w="9525">
            <a:noFill/>
            <a:miter lim="800000"/>
            <a:headEnd/>
            <a:tailEnd/>
          </a:ln>
        </p:spPr>
      </p:pic>
      <p:pic>
        <p:nvPicPr>
          <p:cNvPr id="9" name="Picture 8" descr="C:\Documents and Settings\User\Desktop\DSC02359.JPG"/>
          <p:cNvPicPr/>
          <p:nvPr/>
        </p:nvPicPr>
        <p:blipFill>
          <a:blip r:embed="rId3"/>
          <a:srcRect/>
          <a:stretch>
            <a:fillRect/>
          </a:stretch>
        </p:blipFill>
        <p:spPr bwMode="auto">
          <a:xfrm>
            <a:off x="304800" y="2057400"/>
            <a:ext cx="4191000" cy="3352800"/>
          </a:xfrm>
          <a:prstGeom prst="rect">
            <a:avLst/>
          </a:prstGeom>
          <a:noFill/>
          <a:ln w="9525">
            <a:noFill/>
            <a:miter lim="800000"/>
            <a:headEnd/>
            <a:tailEnd/>
          </a:ln>
        </p:spPr>
      </p:pic>
      <p:sp>
        <p:nvSpPr>
          <p:cNvPr id="10" name="TextBox 9"/>
          <p:cNvSpPr txBox="1"/>
          <p:nvPr/>
        </p:nvSpPr>
        <p:spPr>
          <a:xfrm>
            <a:off x="381000" y="5715000"/>
            <a:ext cx="8458200" cy="369332"/>
          </a:xfrm>
          <a:prstGeom prst="rect">
            <a:avLst/>
          </a:prstGeom>
          <a:noFill/>
        </p:spPr>
        <p:txBody>
          <a:bodyPr wrap="square" rtlCol="0">
            <a:spAutoFit/>
          </a:bodyPr>
          <a:lstStyle/>
          <a:p>
            <a:r>
              <a:rPr lang="en-US" i="1" dirty="0" smtClean="0"/>
              <a:t>Feeling sleepy?  Let’s do  “”Do it with our sleeves” exercise.</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4191000" cy="1066800"/>
          </a:xfrm>
        </p:spPr>
        <p:txBody>
          <a:bodyPr/>
          <a:lstStyle/>
          <a:p>
            <a:r>
              <a:rPr lang="en-US" dirty="0" smtClean="0"/>
              <a:t>Practice in pairs</a:t>
            </a:r>
            <a:endParaRPr lang="en-US" dirty="0"/>
          </a:p>
        </p:txBody>
      </p:sp>
      <p:sp>
        <p:nvSpPr>
          <p:cNvPr id="3" name="Content Placeholder 2"/>
          <p:cNvSpPr>
            <a:spLocks noGrp="1"/>
          </p:cNvSpPr>
          <p:nvPr>
            <p:ph idx="1"/>
          </p:nvPr>
        </p:nvSpPr>
        <p:spPr>
          <a:xfrm>
            <a:off x="304800" y="5105400"/>
            <a:ext cx="4114800" cy="1219200"/>
          </a:xfrm>
        </p:spPr>
        <p:txBody>
          <a:bodyPr>
            <a:normAutofit fontScale="85000" lnSpcReduction="10000"/>
          </a:bodyPr>
          <a:lstStyle/>
          <a:p>
            <a:pPr>
              <a:buNone/>
            </a:pPr>
            <a:r>
              <a:rPr lang="en-US" dirty="0" smtClean="0"/>
              <a:t>Role play –  Active listening between  a  provincial veterinary officer and farmer </a:t>
            </a:r>
            <a:endParaRPr lang="en-US" dirty="0"/>
          </a:p>
        </p:txBody>
      </p:sp>
      <p:pic>
        <p:nvPicPr>
          <p:cNvPr id="4" name="Picture 3" descr="C:\Documents and Settings\User\Desktop\DSC00302.JPG"/>
          <p:cNvPicPr/>
          <p:nvPr/>
        </p:nvPicPr>
        <p:blipFill>
          <a:blip r:embed="rId2"/>
          <a:srcRect/>
          <a:stretch>
            <a:fillRect/>
          </a:stretch>
        </p:blipFill>
        <p:spPr bwMode="auto">
          <a:xfrm>
            <a:off x="304800" y="1828800"/>
            <a:ext cx="4191000" cy="3048000"/>
          </a:xfrm>
          <a:prstGeom prst="rect">
            <a:avLst/>
          </a:prstGeom>
          <a:noFill/>
          <a:ln w="9525">
            <a:noFill/>
            <a:miter lim="800000"/>
            <a:headEnd/>
            <a:tailEnd/>
          </a:ln>
        </p:spPr>
      </p:pic>
      <p:pic>
        <p:nvPicPr>
          <p:cNvPr id="5" name="Picture 4" descr="C:\Documents and Settings\User\Desktop\DSC00297.JPG"/>
          <p:cNvPicPr/>
          <p:nvPr/>
        </p:nvPicPr>
        <p:blipFill>
          <a:blip r:embed="rId3"/>
          <a:srcRect/>
          <a:stretch>
            <a:fillRect/>
          </a:stretch>
        </p:blipFill>
        <p:spPr bwMode="auto">
          <a:xfrm>
            <a:off x="4572000" y="3657600"/>
            <a:ext cx="4352925" cy="3036094"/>
          </a:xfrm>
          <a:prstGeom prst="rect">
            <a:avLst/>
          </a:prstGeom>
          <a:noFill/>
          <a:ln w="9525">
            <a:noFill/>
            <a:miter lim="800000"/>
            <a:headEnd/>
            <a:tailEnd/>
          </a:ln>
        </p:spPr>
      </p:pic>
      <p:pic>
        <p:nvPicPr>
          <p:cNvPr id="6" name="Picture 5" descr="C:\Documents and Settings\User\Desktop\DSC00298.JPG"/>
          <p:cNvPicPr/>
          <p:nvPr/>
        </p:nvPicPr>
        <p:blipFill>
          <a:blip r:embed="rId4"/>
          <a:srcRect/>
          <a:stretch>
            <a:fillRect/>
          </a:stretch>
        </p:blipFill>
        <p:spPr bwMode="auto">
          <a:xfrm>
            <a:off x="4572000" y="533400"/>
            <a:ext cx="4343400" cy="3048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5A435A9-7693-41B4-AE60-681513F95CD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935480"/>
            <a:ext cx="8229600" cy="4008120"/>
          </a:xfrm>
        </p:spPr>
        <p:txBody>
          <a:bodyPr>
            <a:normAutofit fontScale="85000" lnSpcReduction="10000"/>
          </a:bodyPr>
          <a:lstStyle/>
          <a:p>
            <a:r>
              <a:rPr lang="en-US" dirty="0" smtClean="0"/>
              <a:t>The time allotted for the Communication was too short to deliver the prepared agenda. The time allotted was only good enough to review doable recommendations  and draft talking points, but not enough time to share the experiences. </a:t>
            </a:r>
          </a:p>
          <a:p>
            <a:r>
              <a:rPr lang="en-US" dirty="0" smtClean="0"/>
              <a:t>The simultaneous interpretation for the participants in their languages  sometimes create nuisance in the training room.   </a:t>
            </a:r>
          </a:p>
          <a:p>
            <a:r>
              <a:rPr lang="en-US" dirty="0" smtClean="0"/>
              <a:t>Should the anthrax case study been done earlier, the communication issues have been integrated and discussed extensively during the training session. </a:t>
            </a:r>
          </a:p>
          <a:p>
            <a:r>
              <a:rPr lang="en-US" dirty="0" smtClean="0"/>
              <a:t>Should the anthrax case study been done earlier, the message packages  for the disease have been developed (instead of those earlier prepared which were more associated with H1N1). </a:t>
            </a:r>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a:xfrm>
            <a:off x="457200" y="1935480"/>
            <a:ext cx="8229600" cy="2788920"/>
          </a:xfrm>
        </p:spPr>
        <p:txBody>
          <a:bodyPr/>
          <a:lstStyle/>
          <a:p>
            <a:r>
              <a:rPr lang="en-US" dirty="0" smtClean="0"/>
              <a:t>In similar trainings in the future, the communication concern/component must be integrated in the case study from </a:t>
            </a:r>
            <a:r>
              <a:rPr lang="en-US" dirty="0" smtClean="0"/>
              <a:t>the start it is being drafted. </a:t>
            </a:r>
            <a:endParaRPr lang="en-US" dirty="0" smtClean="0"/>
          </a:p>
          <a:p>
            <a:r>
              <a:rPr lang="en-US" dirty="0" smtClean="0"/>
              <a:t>The communication concern/component should also be given emphasis during Day 3 of the training, which is planning for the simulation exercise. </a:t>
            </a:r>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Co-sponsored by</a:t>
            </a:r>
            <a:endParaRPr lang="en-US" dirty="0"/>
          </a:p>
        </p:txBody>
      </p:sp>
      <p:pic>
        <p:nvPicPr>
          <p:cNvPr id="4" name="Picture 5" descr="AED Logo Color cmyk MED"/>
          <p:cNvPicPr>
            <a:picLocks noChangeAspect="1" noChangeArrowheads="1"/>
          </p:cNvPicPr>
          <p:nvPr/>
        </p:nvPicPr>
        <p:blipFill>
          <a:blip r:embed="rId2"/>
          <a:srcRect/>
          <a:stretch>
            <a:fillRect/>
          </a:stretch>
        </p:blipFill>
        <p:spPr bwMode="auto">
          <a:xfrm>
            <a:off x="533400" y="3352800"/>
            <a:ext cx="1905000" cy="609600"/>
          </a:xfrm>
          <a:prstGeom prst="rect">
            <a:avLst/>
          </a:prstGeom>
          <a:noFill/>
          <a:ln w="9525">
            <a:noFill/>
            <a:miter lim="800000"/>
            <a:headEnd/>
            <a:tailEnd/>
          </a:ln>
        </p:spPr>
      </p:pic>
      <p:pic>
        <p:nvPicPr>
          <p:cNvPr id="6" name="Picture 5" descr="C:\Documents and Settings\User\Desktop\DSC00316.JPG"/>
          <p:cNvPicPr/>
          <p:nvPr/>
        </p:nvPicPr>
        <p:blipFill>
          <a:blip r:embed="rId3"/>
          <a:srcRect/>
          <a:stretch>
            <a:fillRect/>
          </a:stretch>
        </p:blipFill>
        <p:spPr bwMode="auto">
          <a:xfrm>
            <a:off x="4648200" y="2667000"/>
            <a:ext cx="3676650" cy="2757488"/>
          </a:xfrm>
          <a:prstGeom prst="rect">
            <a:avLst/>
          </a:prstGeom>
          <a:noFill/>
          <a:ln w="9525">
            <a:noFill/>
            <a:miter lim="800000"/>
            <a:headEnd/>
            <a:tailEnd/>
          </a:ln>
        </p:spPr>
      </p:pic>
      <p:pic>
        <p:nvPicPr>
          <p:cNvPr id="2050" name="Picture 2" descr="C:\Documents and Settings\User\Desktop\LOGO\ADPC%20Logo.jpg"/>
          <p:cNvPicPr>
            <a:picLocks noChangeAspect="1" noChangeArrowheads="1"/>
          </p:cNvPicPr>
          <p:nvPr/>
        </p:nvPicPr>
        <p:blipFill>
          <a:blip r:embed="rId4"/>
          <a:srcRect/>
          <a:stretch>
            <a:fillRect/>
          </a:stretch>
        </p:blipFill>
        <p:spPr bwMode="auto">
          <a:xfrm>
            <a:off x="685800" y="4953000"/>
            <a:ext cx="1580897" cy="533400"/>
          </a:xfrm>
          <a:prstGeom prst="rect">
            <a:avLst/>
          </a:prstGeom>
          <a:noFill/>
        </p:spPr>
      </p:pic>
      <p:pic>
        <p:nvPicPr>
          <p:cNvPr id="2051" name="Picture 1"/>
          <p:cNvPicPr>
            <a:picLocks noChangeAspect="1" noChangeArrowheads="1"/>
          </p:cNvPicPr>
          <p:nvPr/>
        </p:nvPicPr>
        <p:blipFill>
          <a:blip r:embed="rId5"/>
          <a:srcRect/>
          <a:stretch>
            <a:fillRect/>
          </a:stretch>
        </p:blipFill>
        <p:spPr bwMode="auto">
          <a:xfrm>
            <a:off x="228600" y="1981200"/>
            <a:ext cx="4343400" cy="990600"/>
          </a:xfrm>
          <a:prstGeom prst="rect">
            <a:avLst/>
          </a:prstGeom>
          <a:noFill/>
          <a:ln w="9525">
            <a:noFill/>
            <a:miter lim="800000"/>
            <a:headEnd/>
            <a:tailEnd/>
          </a:ln>
        </p:spPr>
      </p:pic>
      <p:pic>
        <p:nvPicPr>
          <p:cNvPr id="9" name="Picture 8" descr="C:\Documents and Settings\User\Desktop\LOGO\NEW-KIASIA_resize.bmp"/>
          <p:cNvPicPr/>
          <p:nvPr/>
        </p:nvPicPr>
        <p:blipFill>
          <a:blip r:embed="rId6" cstate="print"/>
          <a:srcRect/>
          <a:stretch>
            <a:fillRect/>
          </a:stretch>
        </p:blipFill>
        <p:spPr bwMode="auto">
          <a:xfrm>
            <a:off x="609600" y="4114800"/>
            <a:ext cx="1712833" cy="657225"/>
          </a:xfrm>
          <a:prstGeom prst="rect">
            <a:avLst/>
          </a:prstGeom>
          <a:noFill/>
          <a:ln w="9525">
            <a:noFill/>
            <a:miter lim="800000"/>
            <a:headEnd/>
            <a:tailEnd/>
          </a:ln>
        </p:spPr>
      </p:pic>
      <p:pic>
        <p:nvPicPr>
          <p:cNvPr id="10" name="Picture 9" descr="C:\Documents and Settings\User\Desktop\LOGO\UNC_GILLINGS_542.jpg"/>
          <p:cNvPicPr/>
          <p:nvPr/>
        </p:nvPicPr>
        <p:blipFill>
          <a:blip r:embed="rId7"/>
          <a:srcRect/>
          <a:stretch>
            <a:fillRect/>
          </a:stretch>
        </p:blipFill>
        <p:spPr bwMode="auto">
          <a:xfrm>
            <a:off x="457200" y="5562600"/>
            <a:ext cx="2324100" cy="865267"/>
          </a:xfrm>
          <a:prstGeom prst="rect">
            <a:avLst/>
          </a:prstGeom>
          <a:noFill/>
          <a:ln w="9525">
            <a:noFill/>
            <a:miter lim="800000"/>
            <a:headEnd/>
            <a:tailEnd/>
          </a:ln>
        </p:spPr>
      </p:pic>
      <p:sp>
        <p:nvSpPr>
          <p:cNvPr id="11" name="TextBox 10"/>
          <p:cNvSpPr txBox="1"/>
          <p:nvPr/>
        </p:nvSpPr>
        <p:spPr>
          <a:xfrm>
            <a:off x="4724400" y="5715000"/>
            <a:ext cx="3810000" cy="923330"/>
          </a:xfrm>
          <a:prstGeom prst="rect">
            <a:avLst/>
          </a:prstGeom>
          <a:noFill/>
        </p:spPr>
        <p:txBody>
          <a:bodyPr wrap="square" rtlCol="0">
            <a:spAutoFit/>
          </a:bodyPr>
          <a:lstStyle/>
          <a:p>
            <a:r>
              <a:rPr lang="en-US" dirty="0" smtClean="0">
                <a:latin typeface="+mj-lt"/>
              </a:rPr>
              <a:t>Participated in by 80 representatives from  countries – China, Cambodia, Vietnam, Lao PDR and Thailand. </a:t>
            </a:r>
            <a:endParaRPr lang="en-US" dirty="0">
              <a:latin typeface="+mj-lt"/>
            </a:endParaRPr>
          </a:p>
        </p:txBody>
      </p:sp>
      <p:sp>
        <p:nvSpPr>
          <p:cNvPr id="12" name="Slide Number Placeholder 11"/>
          <p:cNvSpPr>
            <a:spLocks noGrp="1"/>
          </p:cNvSpPr>
          <p:nvPr>
            <p:ph type="sldNum" sz="quarter" idx="12"/>
          </p:nvPr>
        </p:nvSpPr>
        <p:spPr/>
        <p:txBody>
          <a:bodyPr/>
          <a:lstStyle/>
          <a:p>
            <a:fld id="{25A435A9-7693-41B4-AE60-681513F95CD2}"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lstStyle/>
          <a:p>
            <a:r>
              <a:rPr lang="en-US" dirty="0" smtClean="0"/>
              <a:t>Objectives</a:t>
            </a:r>
            <a:endParaRPr lang="en-US" dirty="0"/>
          </a:p>
        </p:txBody>
      </p:sp>
      <p:sp>
        <p:nvSpPr>
          <p:cNvPr id="3" name="Content Placeholder 2"/>
          <p:cNvSpPr>
            <a:spLocks noGrp="1"/>
          </p:cNvSpPr>
          <p:nvPr>
            <p:ph idx="1"/>
          </p:nvPr>
        </p:nvSpPr>
        <p:spPr>
          <a:xfrm>
            <a:off x="381000" y="2895600"/>
            <a:ext cx="4495800" cy="3657600"/>
          </a:xfrm>
        </p:spPr>
        <p:txBody>
          <a:bodyPr>
            <a:normAutofit fontScale="92500"/>
          </a:bodyPr>
          <a:lstStyle/>
          <a:p>
            <a:pPr>
              <a:lnSpc>
                <a:spcPct val="90000"/>
              </a:lnSpc>
              <a:buFont typeface="Wingdings" pitchFamily="2" charset="2"/>
              <a:buChar char="q"/>
            </a:pPr>
            <a:r>
              <a:rPr lang="en-US" sz="2400" dirty="0" smtClean="0"/>
              <a:t>To review some communication principles that would guide participants how to communicate and respond effectively to those in need during times of crisis and/or  emergencies</a:t>
            </a:r>
          </a:p>
          <a:p>
            <a:pPr>
              <a:lnSpc>
                <a:spcPct val="90000"/>
              </a:lnSpc>
              <a:buFont typeface="Wingdings" pitchFamily="2" charset="2"/>
              <a:buNone/>
            </a:pPr>
            <a:r>
              <a:rPr lang="en-US" sz="2400" dirty="0" smtClean="0"/>
              <a:t> </a:t>
            </a:r>
          </a:p>
          <a:p>
            <a:pPr>
              <a:lnSpc>
                <a:spcPct val="90000"/>
              </a:lnSpc>
              <a:buFont typeface="Wingdings" pitchFamily="2" charset="2"/>
              <a:buChar char="q"/>
            </a:pPr>
            <a:r>
              <a:rPr lang="en-US" sz="2400" dirty="0" smtClean="0"/>
              <a:t>To gain understanding on the practical applications of these principles through use of examples (case studies). </a:t>
            </a:r>
          </a:p>
        </p:txBody>
      </p:sp>
      <p:pic>
        <p:nvPicPr>
          <p:cNvPr id="5" name="Picture 4" descr="C:\Documents and Settings\User\Desktop\DSC02393.JPG"/>
          <p:cNvPicPr/>
          <p:nvPr/>
        </p:nvPicPr>
        <p:blipFill>
          <a:blip r:embed="rId2"/>
          <a:srcRect/>
          <a:stretch>
            <a:fillRect/>
          </a:stretch>
        </p:blipFill>
        <p:spPr bwMode="auto">
          <a:xfrm>
            <a:off x="5029200" y="3657600"/>
            <a:ext cx="3948358" cy="296352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5A435A9-7693-41B4-AE60-681513F95CD2}" type="slidenum">
              <a:rPr lang="en-US" smtClean="0"/>
              <a:pPr/>
              <a:t>3</a:t>
            </a:fld>
            <a:endParaRPr lang="en-US"/>
          </a:p>
        </p:txBody>
      </p:sp>
      <p:sp>
        <p:nvSpPr>
          <p:cNvPr id="7" name="TextBox 6"/>
          <p:cNvSpPr txBox="1"/>
          <p:nvPr/>
        </p:nvSpPr>
        <p:spPr>
          <a:xfrm>
            <a:off x="533400" y="1600200"/>
            <a:ext cx="8153400" cy="1015663"/>
          </a:xfrm>
          <a:prstGeom prst="rect">
            <a:avLst/>
          </a:prstGeom>
          <a:noFill/>
        </p:spPr>
        <p:txBody>
          <a:bodyPr wrap="square" rtlCol="0">
            <a:spAutoFit/>
          </a:bodyPr>
          <a:lstStyle/>
          <a:p>
            <a:r>
              <a:rPr lang="en-US" sz="2000" dirty="0" smtClean="0"/>
              <a:t>The session on Communication  was facilitated by AED Country Coordinator  for Lao PDR,  Cecile  </a:t>
            </a:r>
            <a:r>
              <a:rPr lang="en-US" sz="2000" dirty="0" err="1" smtClean="0"/>
              <a:t>Lantican</a:t>
            </a:r>
            <a:r>
              <a:rPr lang="en-US" sz="2000" dirty="0" smtClean="0"/>
              <a:t>.  The session was designed to: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sessions</a:t>
            </a:r>
            <a:endParaRPr lang="en-US" dirty="0"/>
          </a:p>
        </p:txBody>
      </p:sp>
      <p:sp>
        <p:nvSpPr>
          <p:cNvPr id="3" name="Content Placeholder 2"/>
          <p:cNvSpPr>
            <a:spLocks noGrp="1"/>
          </p:cNvSpPr>
          <p:nvPr>
            <p:ph idx="1"/>
          </p:nvPr>
        </p:nvSpPr>
        <p:spPr>
          <a:xfrm>
            <a:off x="457200" y="1935480"/>
            <a:ext cx="3124200" cy="4389120"/>
          </a:xfrm>
        </p:spPr>
        <p:txBody>
          <a:bodyPr>
            <a:normAutofit lnSpcReduction="10000"/>
          </a:bodyPr>
          <a:lstStyle/>
          <a:p>
            <a:pPr>
              <a:buFont typeface="Wingdings" pitchFamily="2" charset="2"/>
              <a:buNone/>
            </a:pPr>
            <a:r>
              <a:rPr lang="en-US" sz="2400" dirty="0" smtClean="0"/>
              <a:t>Session 1 – Communication  overview and communication principles</a:t>
            </a:r>
          </a:p>
          <a:p>
            <a:pPr>
              <a:buFont typeface="Wingdings" pitchFamily="2" charset="2"/>
              <a:buNone/>
            </a:pPr>
            <a:endParaRPr lang="en-US" sz="2400" dirty="0" smtClean="0"/>
          </a:p>
          <a:p>
            <a:pPr>
              <a:buFont typeface="Wingdings" pitchFamily="2" charset="2"/>
              <a:buNone/>
            </a:pPr>
            <a:r>
              <a:rPr lang="en-US" sz="2400" dirty="0" smtClean="0"/>
              <a:t>Session 2 – Communicating  to the community</a:t>
            </a:r>
          </a:p>
          <a:p>
            <a:pPr>
              <a:buFont typeface="Wingdings" pitchFamily="2" charset="2"/>
              <a:buNone/>
            </a:pPr>
            <a:endParaRPr lang="en-US" sz="2400" dirty="0" smtClean="0"/>
          </a:p>
          <a:p>
            <a:pPr>
              <a:buFont typeface="Wingdings" pitchFamily="2" charset="2"/>
              <a:buNone/>
            </a:pPr>
            <a:r>
              <a:rPr lang="en-US" sz="2400" dirty="0" smtClean="0"/>
              <a:t>Session 3 -   Message packages</a:t>
            </a:r>
          </a:p>
        </p:txBody>
      </p:sp>
      <p:sp>
        <p:nvSpPr>
          <p:cNvPr id="5" name="Slide Number Placeholder 4"/>
          <p:cNvSpPr>
            <a:spLocks noGrp="1"/>
          </p:cNvSpPr>
          <p:nvPr>
            <p:ph type="sldNum" sz="quarter" idx="12"/>
          </p:nvPr>
        </p:nvSpPr>
        <p:spPr/>
        <p:txBody>
          <a:bodyPr/>
          <a:lstStyle/>
          <a:p>
            <a:fld id="{25A435A9-7693-41B4-AE60-681513F95CD2}" type="slidenum">
              <a:rPr lang="en-US" smtClean="0"/>
              <a:pPr/>
              <a:t>4</a:t>
            </a:fld>
            <a:endParaRPr lang="en-US"/>
          </a:p>
        </p:txBody>
      </p:sp>
      <p:pic>
        <p:nvPicPr>
          <p:cNvPr id="6" name="Picture 5" descr="C:\Documents and Settings\User\Desktop\DSC00311.JPG"/>
          <p:cNvPicPr/>
          <p:nvPr/>
        </p:nvPicPr>
        <p:blipFill>
          <a:blip r:embed="rId2"/>
          <a:srcRect/>
          <a:stretch>
            <a:fillRect/>
          </a:stretch>
        </p:blipFill>
        <p:spPr bwMode="auto">
          <a:xfrm>
            <a:off x="4114800" y="2057400"/>
            <a:ext cx="4724400" cy="3352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overview</a:t>
            </a:r>
            <a:endParaRPr lang="en-US" dirty="0"/>
          </a:p>
        </p:txBody>
      </p:sp>
      <p:sp>
        <p:nvSpPr>
          <p:cNvPr id="3" name="Content Placeholder 2"/>
          <p:cNvSpPr>
            <a:spLocks noGrp="1"/>
          </p:cNvSpPr>
          <p:nvPr>
            <p:ph idx="1"/>
          </p:nvPr>
        </p:nvSpPr>
        <p:spPr>
          <a:xfrm>
            <a:off x="457200" y="1905000"/>
            <a:ext cx="4191000" cy="2743200"/>
          </a:xfrm>
        </p:spPr>
        <p:txBody>
          <a:bodyPr>
            <a:normAutofit fontScale="92500"/>
          </a:bodyPr>
          <a:lstStyle/>
          <a:p>
            <a:pPr>
              <a:buNone/>
            </a:pPr>
            <a:r>
              <a:rPr lang="en-US" dirty="0" smtClean="0"/>
              <a:t>A discussion of :</a:t>
            </a:r>
          </a:p>
          <a:p>
            <a:pPr>
              <a:buNone/>
            </a:pPr>
            <a:r>
              <a:rPr lang="en-US" dirty="0" smtClean="0"/>
              <a:t>communication defined, risk communication, emergency communication </a:t>
            </a:r>
          </a:p>
          <a:p>
            <a:pPr>
              <a:buNone/>
            </a:pPr>
            <a:r>
              <a:rPr lang="en-US" dirty="0" smtClean="0"/>
              <a:t>   and communication principles. </a:t>
            </a:r>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5</a:t>
            </a:fld>
            <a:endParaRPr lang="en-US"/>
          </a:p>
        </p:txBody>
      </p:sp>
      <p:pic>
        <p:nvPicPr>
          <p:cNvPr id="5" name="Picture 4" descr="C:\Documents and Settings\User\Desktop\DSC02397.JPG"/>
          <p:cNvPicPr/>
          <p:nvPr/>
        </p:nvPicPr>
        <p:blipFill>
          <a:blip r:embed="rId2"/>
          <a:srcRect/>
          <a:stretch>
            <a:fillRect/>
          </a:stretch>
        </p:blipFill>
        <p:spPr bwMode="auto">
          <a:xfrm>
            <a:off x="4876800" y="1905000"/>
            <a:ext cx="4038600" cy="2895600"/>
          </a:xfrm>
          <a:prstGeom prst="rect">
            <a:avLst/>
          </a:prstGeom>
          <a:noFill/>
          <a:ln w="9525">
            <a:noFill/>
            <a:miter lim="800000"/>
            <a:headEnd/>
            <a:tailEnd/>
          </a:ln>
        </p:spPr>
      </p:pic>
      <p:pic>
        <p:nvPicPr>
          <p:cNvPr id="6" name="Picture 5" descr="C:\Documents and Settings\User\Desktop\DSC02414.JPG"/>
          <p:cNvPicPr/>
          <p:nvPr/>
        </p:nvPicPr>
        <p:blipFill>
          <a:blip r:embed="rId3"/>
          <a:srcRect/>
          <a:stretch>
            <a:fillRect/>
          </a:stretch>
        </p:blipFill>
        <p:spPr bwMode="auto">
          <a:xfrm>
            <a:off x="3429000" y="4114800"/>
            <a:ext cx="3733800" cy="2590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219200"/>
          </a:xfrm>
        </p:spPr>
        <p:txBody>
          <a:bodyPr>
            <a:normAutofit/>
          </a:bodyPr>
          <a:lstStyle/>
          <a:p>
            <a:r>
              <a:rPr lang="en-US" dirty="0" smtClean="0"/>
              <a:t>Communication during outbreak</a:t>
            </a:r>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6</a:t>
            </a:fld>
            <a:endParaRPr lang="en-US"/>
          </a:p>
        </p:txBody>
      </p:sp>
      <p:pic>
        <p:nvPicPr>
          <p:cNvPr id="1026" name="Diagram 1"/>
          <p:cNvPicPr>
            <a:picLocks noChangeArrowheads="1"/>
          </p:cNvPicPr>
          <p:nvPr/>
        </p:nvPicPr>
        <p:blipFill>
          <a:blip r:embed="rId2"/>
          <a:srcRect l="-15315" r="-19167"/>
          <a:stretch>
            <a:fillRect/>
          </a:stretch>
        </p:blipFill>
        <p:spPr bwMode="auto">
          <a:xfrm>
            <a:off x="228600" y="3276600"/>
            <a:ext cx="5410200" cy="3067050"/>
          </a:xfrm>
          <a:prstGeom prst="rect">
            <a:avLst/>
          </a:prstGeom>
          <a:noFill/>
          <a:ln w="9525">
            <a:noFill/>
            <a:miter lim="800000"/>
            <a:headEnd/>
            <a:tailEnd/>
          </a:ln>
        </p:spPr>
      </p:pic>
      <p:sp>
        <p:nvSpPr>
          <p:cNvPr id="5" name="TextBox 4"/>
          <p:cNvSpPr txBox="1"/>
          <p:nvPr/>
        </p:nvSpPr>
        <p:spPr>
          <a:xfrm>
            <a:off x="685800" y="2209800"/>
            <a:ext cx="8001000" cy="584775"/>
          </a:xfrm>
          <a:prstGeom prst="rect">
            <a:avLst/>
          </a:prstGeom>
          <a:noFill/>
        </p:spPr>
        <p:txBody>
          <a:bodyPr wrap="square" rtlCol="0">
            <a:spAutoFit/>
          </a:bodyPr>
          <a:lstStyle/>
          <a:p>
            <a:r>
              <a:rPr lang="en-US" sz="3200" dirty="0" smtClean="0"/>
              <a:t>“Communication at each step of your work” </a:t>
            </a:r>
            <a:endParaRPr lang="en-US" sz="3200" dirty="0"/>
          </a:p>
        </p:txBody>
      </p:sp>
      <p:pic>
        <p:nvPicPr>
          <p:cNvPr id="6" name="Picture 5" descr="C:\Documents and Settings\User\Desktop\DSC00255.JPG"/>
          <p:cNvPicPr/>
          <p:nvPr/>
        </p:nvPicPr>
        <p:blipFill>
          <a:blip r:embed="rId3"/>
          <a:srcRect/>
          <a:stretch>
            <a:fillRect/>
          </a:stretch>
        </p:blipFill>
        <p:spPr bwMode="auto">
          <a:xfrm>
            <a:off x="5105400" y="3200400"/>
            <a:ext cx="3886200" cy="295036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Communicating to the community</a:t>
            </a:r>
            <a:endParaRPr lang="en-US" dirty="0"/>
          </a:p>
        </p:txBody>
      </p:sp>
      <p:sp>
        <p:nvSpPr>
          <p:cNvPr id="3" name="Content Placeholder 2"/>
          <p:cNvSpPr>
            <a:spLocks noGrp="1"/>
          </p:cNvSpPr>
          <p:nvPr>
            <p:ph idx="1"/>
          </p:nvPr>
        </p:nvSpPr>
        <p:spPr>
          <a:xfrm>
            <a:off x="533400" y="1981200"/>
            <a:ext cx="3962400" cy="4343400"/>
          </a:xfrm>
        </p:spPr>
        <p:txBody>
          <a:bodyPr>
            <a:normAutofit fontScale="92500" lnSpcReduction="20000"/>
          </a:bodyPr>
          <a:lstStyle/>
          <a:p>
            <a:pPr>
              <a:buNone/>
            </a:pPr>
            <a:r>
              <a:rPr lang="en-US" dirty="0" smtClean="0"/>
              <a:t>Using the graphic, participants were asked who they communicate  during their work.</a:t>
            </a:r>
          </a:p>
          <a:p>
            <a:pPr>
              <a:buNone/>
            </a:pPr>
            <a:r>
              <a:rPr lang="en-US" dirty="0" smtClean="0"/>
              <a:t>During their investigation in the community,  they were asked how do they shape their questions? How do they make  their respondent comfortable  and open to share information?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7</a:t>
            </a:fld>
            <a:endParaRPr lang="en-US"/>
          </a:p>
        </p:txBody>
      </p:sp>
      <p:pic>
        <p:nvPicPr>
          <p:cNvPr id="5" name="Picture 4" descr="C:\Documents and Settings\User\Desktop\DSC02388.JPG"/>
          <p:cNvPicPr/>
          <p:nvPr/>
        </p:nvPicPr>
        <p:blipFill>
          <a:blip r:embed="rId2"/>
          <a:srcRect/>
          <a:stretch>
            <a:fillRect/>
          </a:stretch>
        </p:blipFill>
        <p:spPr bwMode="auto">
          <a:xfrm>
            <a:off x="5029200" y="2057400"/>
            <a:ext cx="3505200" cy="262812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Communicating to the community </a:t>
            </a:r>
            <a:endParaRPr lang="en-US" dirty="0"/>
          </a:p>
        </p:txBody>
      </p:sp>
      <p:sp>
        <p:nvSpPr>
          <p:cNvPr id="3" name="Content Placeholder 2"/>
          <p:cNvSpPr>
            <a:spLocks noGrp="1"/>
          </p:cNvSpPr>
          <p:nvPr>
            <p:ph idx="1"/>
          </p:nvPr>
        </p:nvSpPr>
        <p:spPr>
          <a:xfrm>
            <a:off x="457200" y="1935480"/>
            <a:ext cx="3962400" cy="4389120"/>
          </a:xfrm>
        </p:spPr>
        <p:txBody>
          <a:bodyPr>
            <a:normAutofit/>
          </a:bodyPr>
          <a:lstStyle/>
          <a:p>
            <a:r>
              <a:rPr lang="en-US" dirty="0" smtClean="0"/>
              <a:t>Using interpersonal communication skills --  active listening, asking questions, probing and use of simple  language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5A435A9-7693-41B4-AE60-681513F95CD2}" type="slidenum">
              <a:rPr lang="en-US" smtClean="0"/>
              <a:pPr/>
              <a:t>8</a:t>
            </a:fld>
            <a:endParaRPr lang="en-US"/>
          </a:p>
        </p:txBody>
      </p:sp>
      <p:pic>
        <p:nvPicPr>
          <p:cNvPr id="5" name="Picture 4" descr="C:\Documents and Settings\User\Desktop\DSC02413.JPG"/>
          <p:cNvPicPr/>
          <p:nvPr/>
        </p:nvPicPr>
        <p:blipFill>
          <a:blip r:embed="rId2"/>
          <a:srcRect/>
          <a:stretch>
            <a:fillRect/>
          </a:stretch>
        </p:blipFill>
        <p:spPr bwMode="auto">
          <a:xfrm>
            <a:off x="838200" y="4114800"/>
            <a:ext cx="3581400" cy="2514600"/>
          </a:xfrm>
          <a:prstGeom prst="rect">
            <a:avLst/>
          </a:prstGeom>
          <a:noFill/>
          <a:ln w="9525">
            <a:noFill/>
            <a:miter lim="800000"/>
            <a:headEnd/>
            <a:tailEnd/>
          </a:ln>
        </p:spPr>
      </p:pic>
      <p:pic>
        <p:nvPicPr>
          <p:cNvPr id="6" name="Picture 5" descr="C:\Documents and Settings\User\Desktop\DSC00280.JPG"/>
          <p:cNvPicPr/>
          <p:nvPr/>
        </p:nvPicPr>
        <p:blipFill>
          <a:blip r:embed="rId3"/>
          <a:srcRect/>
          <a:stretch>
            <a:fillRect/>
          </a:stretch>
        </p:blipFill>
        <p:spPr bwMode="auto">
          <a:xfrm>
            <a:off x="4572000" y="2667000"/>
            <a:ext cx="4267200" cy="296941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4419600" cy="1371600"/>
          </a:xfrm>
        </p:spPr>
        <p:txBody>
          <a:bodyPr>
            <a:noAutofit/>
          </a:bodyPr>
          <a:lstStyle/>
          <a:p>
            <a:r>
              <a:rPr lang="en-US" sz="4000" dirty="0" smtClean="0"/>
              <a:t>What are do-able recommendations?  </a:t>
            </a:r>
            <a:endParaRPr lang="en-US" sz="4000" dirty="0"/>
          </a:p>
        </p:txBody>
      </p:sp>
      <p:pic>
        <p:nvPicPr>
          <p:cNvPr id="4" name="Picture 3" descr="C:\Documents and Settings\User\Desktop\DSC00269.JPG"/>
          <p:cNvPicPr/>
          <p:nvPr/>
        </p:nvPicPr>
        <p:blipFill>
          <a:blip r:embed="rId2"/>
          <a:srcRect/>
          <a:stretch>
            <a:fillRect/>
          </a:stretch>
        </p:blipFill>
        <p:spPr bwMode="auto">
          <a:xfrm>
            <a:off x="228600" y="3200400"/>
            <a:ext cx="4610100" cy="3457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5A435A9-7693-41B4-AE60-681513F95CD2}" type="slidenum">
              <a:rPr lang="en-US" smtClean="0"/>
              <a:pPr/>
              <a:t>9</a:t>
            </a:fld>
            <a:endParaRPr lang="en-US"/>
          </a:p>
        </p:txBody>
      </p:sp>
      <p:sp>
        <p:nvSpPr>
          <p:cNvPr id="6" name="Rounded Rectangular Callout 5"/>
          <p:cNvSpPr/>
          <p:nvPr/>
        </p:nvSpPr>
        <p:spPr>
          <a:xfrm rot="4462304">
            <a:off x="4043078" y="1674379"/>
            <a:ext cx="5272192" cy="4167312"/>
          </a:xfrm>
          <a:prstGeom prst="wedgeRoundRectCallout">
            <a:avLst>
              <a:gd name="adj1" fmla="val -25910"/>
              <a:gd name="adj2" fmla="val 6322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rot="21429528">
            <a:off x="4953000" y="1905000"/>
            <a:ext cx="3810000" cy="43434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Look for: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Evidence </a:t>
            </a:r>
            <a:r>
              <a:rPr lang="en-US" sz="2000" baseline="0" dirty="0" smtClean="0"/>
              <a:t>-</a:t>
            </a:r>
            <a:r>
              <a:rPr kumimoji="0" lang="en-US" sz="2000" b="0" i="0" u="none" strike="noStrike" kern="1200" cap="none" spc="0" normalizeH="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taking</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these actions can stop or slow outbreak.</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Actions are consistent with peoples’ beliefs and values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People see benefit for them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People have the knowledge and skills to do the actions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People have the resources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Credible people support the actions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436</TotalTime>
  <Words>543</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  Technical and Planning Workshop on Joint  Cross Border Coordinated Response to an Outbreak of Zoonotic Disease</vt:lpstr>
      <vt:lpstr>Co-sponsored by</vt:lpstr>
      <vt:lpstr>Objectives</vt:lpstr>
      <vt:lpstr>Communication sessions</vt:lpstr>
      <vt:lpstr>Communication overview</vt:lpstr>
      <vt:lpstr>Communication during outbreak</vt:lpstr>
      <vt:lpstr>Communicating to the community</vt:lpstr>
      <vt:lpstr>Communicating to the community </vt:lpstr>
      <vt:lpstr>What are do-able recommendations?  </vt:lpstr>
      <vt:lpstr>Making do-able recommendations</vt:lpstr>
      <vt:lpstr>Drafting  “Talking Points”</vt:lpstr>
      <vt:lpstr>Energizer</vt:lpstr>
      <vt:lpstr>Practice in pairs</vt:lpstr>
      <vt:lpstr>Challenges</vt:lpstr>
      <vt:lpstr>Recommendations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Technical and Planning Workshop on Joint  Cross Border Coordinated Response to an Outbreak of Zoonotic Disease</dc:title>
  <dc:creator>Computer</dc:creator>
  <cp:lastModifiedBy>Computer</cp:lastModifiedBy>
  <cp:revision>54</cp:revision>
  <dcterms:created xsi:type="dcterms:W3CDTF">2010-07-01T06:17:06Z</dcterms:created>
  <dcterms:modified xsi:type="dcterms:W3CDTF">2010-07-11T10:30:17Z</dcterms:modified>
</cp:coreProperties>
</file>